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0" r:id="rId6"/>
    <p:sldId id="263" r:id="rId7"/>
    <p:sldId id="265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4980F-E40D-4389-9EF4-676ADA7C387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96FFE-61A9-4887-9438-F1D375C0B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4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Cyanobacteria are awesome.  Synthetic biology. Much</a:t>
            </a:r>
            <a:r>
              <a:rPr lang="en-US" baseline="0" dirty="0" smtClean="0"/>
              <a:t> interest for biofuels, special compounds, basic research into photosynthetic organisms.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96FFE-61A9-4887-9438-F1D375C0B6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much more about </a:t>
            </a:r>
            <a:r>
              <a:rPr lang="en-US" dirty="0" err="1" smtClean="0"/>
              <a:t>Ecoli</a:t>
            </a:r>
            <a:r>
              <a:rPr lang="en-US" dirty="0" smtClean="0"/>
              <a:t> than cyanobacteria. Workhorse model organism. Synthetic</a:t>
            </a:r>
            <a:r>
              <a:rPr lang="en-US" baseline="0" dirty="0" smtClean="0"/>
              <a:t> biology techniques pioneered with </a:t>
            </a:r>
            <a:r>
              <a:rPr lang="en-US" baseline="0" dirty="0" err="1" smtClean="0"/>
              <a:t>Ecoli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96FFE-61A9-4887-9438-F1D375C0B6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Lac operon. Repressor responds to lactose (or substitute IPTG), releases from DNA to allow transcription.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96FFE-61A9-4887-9438-F1D375C0B6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Expression of 2,3BD constant, despite changes in IPTG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96FFE-61A9-4887-9438-F1D375C0B6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6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Expression of 2,3BD constant, despite changes in IPTG.</a:t>
            </a:r>
            <a:r>
              <a:rPr lang="en-US" baseline="0" dirty="0" smtClean="0"/>
              <a:t> This is not good.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96FFE-61A9-4887-9438-F1D375C0B6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Imperfect 12-2-12 </a:t>
            </a:r>
            <a:r>
              <a:rPr lang="en-US" smtClean="0"/>
              <a:t>inverted repeat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96FFE-61A9-4887-9438-F1D375C0B6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7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2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2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A408-0E09-4451-9038-E3E3961A12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0F11-323E-4A2E-9D71-15F768D6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Integrative Plasmid Vectors for Zinc-Inducible Gene Expression in Cyanobacteria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Keith Herbert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3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631" r="63174" b="14172"/>
          <a:stretch/>
        </p:blipFill>
        <p:spPr>
          <a:xfrm rot="16200000">
            <a:off x="2180205" y="2702380"/>
            <a:ext cx="1665514" cy="56326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6624" y="6204180"/>
            <a:ext cx="1139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Cook WJ, </a:t>
            </a:r>
            <a:r>
              <a:rPr lang="en-US" dirty="0" err="1" smtClean="0"/>
              <a:t>Kar</a:t>
            </a:r>
            <a:r>
              <a:rPr lang="en-US" dirty="0" smtClean="0"/>
              <a:t> SR, Taylor KB, Hall LM. Crystal structure of the </a:t>
            </a:r>
            <a:r>
              <a:rPr lang="en-US" dirty="0" err="1" smtClean="0"/>
              <a:t>cyanobacterial</a:t>
            </a:r>
            <a:r>
              <a:rPr lang="en-US" dirty="0" smtClean="0"/>
              <a:t> </a:t>
            </a:r>
            <a:r>
              <a:rPr lang="en-US" dirty="0" err="1" smtClean="0"/>
              <a:t>metallothionein</a:t>
            </a:r>
            <a:r>
              <a:rPr lang="en-US" dirty="0" smtClean="0"/>
              <a:t> repressor </a:t>
            </a:r>
            <a:r>
              <a:rPr lang="en-US" dirty="0" err="1" smtClean="0"/>
              <a:t>SmtB</a:t>
            </a:r>
            <a:r>
              <a:rPr lang="en-US" dirty="0" smtClean="0"/>
              <a:t>: a model for </a:t>
            </a:r>
            <a:r>
              <a:rPr lang="en-US" dirty="0" err="1" smtClean="0"/>
              <a:t>metalloregulatory</a:t>
            </a:r>
            <a:r>
              <a:rPr lang="en-US" dirty="0" smtClean="0"/>
              <a:t> proteins. J </a:t>
            </a:r>
            <a:r>
              <a:rPr lang="en-US" dirty="0" err="1" smtClean="0"/>
              <a:t>Mol</a:t>
            </a:r>
            <a:r>
              <a:rPr lang="en-US" dirty="0" smtClean="0"/>
              <a:t> Biol. 1998;275(2):337-46.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631" t="3390" r="66452" b="14172"/>
          <a:stretch/>
        </p:blipFill>
        <p:spPr>
          <a:xfrm rot="16200000">
            <a:off x="7695689" y="2901553"/>
            <a:ext cx="1448821" cy="5410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15000" y="2739119"/>
            <a:ext cx="4784272" cy="2416629"/>
            <a:chOff x="5715000" y="2739119"/>
            <a:chExt cx="4784272" cy="24166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7202" t="14659" r="16241" b="12440"/>
            <a:stretch/>
          </p:blipFill>
          <p:spPr>
            <a:xfrm rot="15502297">
              <a:off x="6898821" y="1555298"/>
              <a:ext cx="2416629" cy="4784272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7860231" y="3592287"/>
              <a:ext cx="669472" cy="66947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90759" y="3612698"/>
              <a:ext cx="669472" cy="66947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363940" y="3947434"/>
            <a:ext cx="5510463" cy="1347536"/>
            <a:chOff x="-2021305" y="3898232"/>
            <a:chExt cx="5510463" cy="1347536"/>
          </a:xfrm>
        </p:grpSpPr>
        <p:sp>
          <p:nvSpPr>
            <p:cNvPr id="5" name="Oval 4"/>
            <p:cNvSpPr/>
            <p:nvPr/>
          </p:nvSpPr>
          <p:spPr>
            <a:xfrm>
              <a:off x="-2021305" y="3898232"/>
              <a:ext cx="5510463" cy="1347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601181" y="4354324"/>
              <a:ext cx="251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RNA POLYMERASE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7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96 -0.3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2.59259E-6 L -0.98541 -0.0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70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58" y="2716746"/>
            <a:ext cx="10376042" cy="673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38" y="4491789"/>
            <a:ext cx="9366597" cy="693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11669"/>
            <a:ext cx="1153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Botello-Morte</a:t>
            </a:r>
            <a:r>
              <a:rPr lang="en-US" dirty="0" smtClean="0"/>
              <a:t> et al., “Functional Genomics of </a:t>
            </a:r>
            <a:r>
              <a:rPr lang="en-US" dirty="0" err="1" smtClean="0"/>
              <a:t>Metalloregulators</a:t>
            </a:r>
            <a:r>
              <a:rPr lang="en-US" dirty="0" smtClean="0"/>
              <a:t> in Cyanobacteria”, </a:t>
            </a:r>
            <a:r>
              <a:rPr lang="en-US" i="1" dirty="0" smtClean="0"/>
              <a:t>Advances in Botanical Research, </a:t>
            </a:r>
            <a:r>
              <a:rPr lang="en-US" dirty="0" smtClean="0"/>
              <a:t>65 (2013): 107-56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15915" y="1690688"/>
            <a:ext cx="5133474" cy="513347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Down Arrow 9"/>
          <p:cNvSpPr/>
          <p:nvPr/>
        </p:nvSpPr>
        <p:spPr>
          <a:xfrm>
            <a:off x="3591426" y="1690688"/>
            <a:ext cx="4106779" cy="1100638"/>
          </a:xfrm>
          <a:prstGeom prst="curvedDownArrow">
            <a:avLst>
              <a:gd name="adj1" fmla="val 31094"/>
              <a:gd name="adj2" fmla="val 54681"/>
              <a:gd name="adj3" fmla="val 30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5157" y="1086503"/>
            <a:ext cx="349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</a:rPr>
              <a:t>SmtB</a:t>
            </a:r>
            <a:r>
              <a:rPr lang="en-US" sz="2800" b="1" dirty="0" smtClean="0">
                <a:solidFill>
                  <a:schemeClr val="accent1"/>
                </a:solidFill>
              </a:rPr>
              <a:t> Promoter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144998">
            <a:off x="7285453" y="4061121"/>
            <a:ext cx="1686427" cy="80210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83907" y="3472595"/>
            <a:ext cx="349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gene(s) of interest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2173" y="1950953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EcoRI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40939" y="2284989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BamHI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06781" y="2580550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HindIII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72623" y="2934845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SalI</a:t>
            </a:r>
            <a:endParaRPr lang="en-US" dirty="0"/>
          </a:p>
        </p:txBody>
      </p:sp>
      <p:cxnSp>
        <p:nvCxnSpPr>
          <p:cNvPr id="20" name="Straight Connector 19"/>
          <p:cNvCxnSpPr>
            <a:stCxn id="15" idx="1"/>
          </p:cNvCxnSpPr>
          <p:nvPr/>
        </p:nvCxnSpPr>
        <p:spPr>
          <a:xfrm flipH="1">
            <a:off x="7698205" y="2135619"/>
            <a:ext cx="813968" cy="799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1"/>
          </p:cNvCxnSpPr>
          <p:nvPr/>
        </p:nvCxnSpPr>
        <p:spPr>
          <a:xfrm flipH="1">
            <a:off x="7900530" y="2469655"/>
            <a:ext cx="840409" cy="685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1"/>
          </p:cNvCxnSpPr>
          <p:nvPr/>
        </p:nvCxnSpPr>
        <p:spPr>
          <a:xfrm flipH="1">
            <a:off x="7972122" y="2765216"/>
            <a:ext cx="834659" cy="50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1"/>
          </p:cNvCxnSpPr>
          <p:nvPr/>
        </p:nvCxnSpPr>
        <p:spPr>
          <a:xfrm flipH="1">
            <a:off x="8124523" y="3119511"/>
            <a:ext cx="748100" cy="307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7723689">
            <a:off x="6670617" y="5514389"/>
            <a:ext cx="1686427" cy="80210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7305" y="2155909"/>
            <a:ext cx="4523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Bacterial luciferase (Lux) as reporter genes</a:t>
            </a:r>
          </a:p>
          <a:p>
            <a:endParaRPr lang="en-US" sz="3200" dirty="0"/>
          </a:p>
          <a:p>
            <a:r>
              <a:rPr lang="en-US" sz="3200" dirty="0" smtClean="0"/>
              <a:t>Measure gene expression by light detected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6618371" y="1690687"/>
            <a:ext cx="4792530" cy="5167313"/>
            <a:chOff x="6618371" y="1690687"/>
            <a:chExt cx="4792530" cy="51673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8371" y="1690687"/>
              <a:ext cx="4689982" cy="453364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618371" y="6488668"/>
              <a:ext cx="4792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http://en.wikipedia.org/wiki/File:Biolumplate.jpg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40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plasmid to partsregistry.org as new </a:t>
            </a:r>
            <a:r>
              <a:rPr lang="en-US" dirty="0" err="1" smtClean="0"/>
              <a:t>BioBrick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Currently very few metal regulators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Enable new experiments with cyanobacteria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1" y="4000501"/>
            <a:ext cx="8572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14" y="1690688"/>
            <a:ext cx="6605337" cy="4351338"/>
          </a:xfrm>
        </p:spPr>
        <p:txBody>
          <a:bodyPr/>
          <a:lstStyle/>
          <a:p>
            <a:r>
              <a:rPr lang="en-US" dirty="0" err="1" smtClean="0"/>
              <a:t>SmtB</a:t>
            </a:r>
            <a:r>
              <a:rPr lang="en-US" dirty="0" smtClean="0"/>
              <a:t> / </a:t>
            </a:r>
            <a:r>
              <a:rPr lang="en-US" dirty="0" err="1" smtClean="0"/>
              <a:t>ArsR</a:t>
            </a:r>
            <a:r>
              <a:rPr lang="en-US" dirty="0" smtClean="0"/>
              <a:t> protein family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 smtClean="0"/>
              <a:t>proteins differing by metal binding sites</a:t>
            </a:r>
          </a:p>
          <a:p>
            <a:r>
              <a:rPr lang="en-US" dirty="0" smtClean="0"/>
              <a:t>Zn</a:t>
            </a:r>
            <a:r>
              <a:rPr lang="en-US" dirty="0" smtClean="0"/>
              <a:t>, Cu, Ag, Cd, </a:t>
            </a:r>
            <a:r>
              <a:rPr lang="en-US" dirty="0" err="1" smtClean="0"/>
              <a:t>Pb</a:t>
            </a:r>
            <a:r>
              <a:rPr lang="en-US" dirty="0" smtClean="0"/>
              <a:t>, Co, As, </a:t>
            </a:r>
            <a:r>
              <a:rPr lang="en-US" dirty="0" err="1" smtClean="0"/>
              <a:t>Sb</a:t>
            </a:r>
            <a:endParaRPr lang="en-US" dirty="0" smtClean="0"/>
          </a:p>
          <a:p>
            <a:r>
              <a:rPr lang="en-US" dirty="0" smtClean="0"/>
              <a:t>Fine tuned expression of multiple genes simultaneously by varying different metal concentrations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6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Cox </a:t>
            </a:r>
            <a:r>
              <a:rPr lang="en-US" sz="2200" dirty="0" smtClean="0"/>
              <a:t>PA, </a:t>
            </a:r>
            <a:r>
              <a:rPr lang="en-US" sz="2200" dirty="0" err="1" smtClean="0"/>
              <a:t>Banack</a:t>
            </a:r>
            <a:r>
              <a:rPr lang="en-US" sz="2200" dirty="0" smtClean="0"/>
              <a:t> SA, </a:t>
            </a:r>
            <a:r>
              <a:rPr lang="en-US" sz="2200" dirty="0" err="1" smtClean="0"/>
              <a:t>Murch</a:t>
            </a:r>
            <a:r>
              <a:rPr lang="en-US" sz="2200" dirty="0" smtClean="0"/>
              <a:t> SJ, et al. Diverse taxa of cyanobacteria produce beta-N-</a:t>
            </a:r>
            <a:r>
              <a:rPr lang="en-US" sz="2200" dirty="0" err="1" smtClean="0"/>
              <a:t>methylamino</a:t>
            </a:r>
            <a:r>
              <a:rPr lang="en-US" sz="2200" dirty="0" smtClean="0"/>
              <a:t>-L-alanine, a neurotoxic amino acid. </a:t>
            </a:r>
            <a:r>
              <a:rPr lang="en-US" sz="2200" dirty="0" err="1" smtClean="0"/>
              <a:t>Proc</a:t>
            </a:r>
            <a:r>
              <a:rPr lang="en-US" sz="2200" dirty="0" smtClean="0"/>
              <a:t> </a:t>
            </a:r>
            <a:r>
              <a:rPr lang="en-US" sz="2200" dirty="0" err="1" smtClean="0"/>
              <a:t>Natl</a:t>
            </a:r>
            <a:r>
              <a:rPr lang="en-US" sz="2200" dirty="0" smtClean="0"/>
              <a:t> </a:t>
            </a:r>
            <a:r>
              <a:rPr lang="en-US" sz="2200" dirty="0" err="1" smtClean="0"/>
              <a:t>Acad</a:t>
            </a:r>
            <a:r>
              <a:rPr lang="en-US" sz="2200" dirty="0" smtClean="0"/>
              <a:t> </a:t>
            </a:r>
            <a:r>
              <a:rPr lang="en-US" sz="2200" dirty="0" err="1" smtClean="0"/>
              <a:t>Sci</a:t>
            </a:r>
            <a:r>
              <a:rPr lang="en-US" sz="2200" dirty="0" smtClean="0"/>
              <a:t> USA. 2005;102(14):5074-8.</a:t>
            </a:r>
          </a:p>
          <a:p>
            <a:r>
              <a:rPr lang="en-US" sz="2200" dirty="0" smtClean="0"/>
              <a:t>Oliver </a:t>
            </a:r>
            <a:r>
              <a:rPr lang="en-US" sz="2200" dirty="0" smtClean="0"/>
              <a:t>JW, Machado IM, </a:t>
            </a:r>
            <a:r>
              <a:rPr lang="en-US" sz="2200" dirty="0" err="1" smtClean="0"/>
              <a:t>Yoneda</a:t>
            </a:r>
            <a:r>
              <a:rPr lang="en-US" sz="2200" dirty="0" smtClean="0"/>
              <a:t> H, </a:t>
            </a:r>
            <a:r>
              <a:rPr lang="en-US" sz="2200" dirty="0" err="1" smtClean="0"/>
              <a:t>Atsumi</a:t>
            </a:r>
            <a:r>
              <a:rPr lang="en-US" sz="2200" dirty="0" smtClean="0"/>
              <a:t> S. </a:t>
            </a:r>
            <a:r>
              <a:rPr lang="en-US" sz="2200" dirty="0" err="1" smtClean="0"/>
              <a:t>Cyanobacterial</a:t>
            </a:r>
            <a:r>
              <a:rPr lang="en-US" sz="2200" dirty="0" smtClean="0"/>
              <a:t> conversion of carbon dioxide to 2,3-butanediol. </a:t>
            </a:r>
            <a:r>
              <a:rPr lang="en-US" sz="2200" dirty="0" err="1" smtClean="0"/>
              <a:t>Proc</a:t>
            </a:r>
            <a:r>
              <a:rPr lang="en-US" sz="2200" dirty="0" smtClean="0"/>
              <a:t> </a:t>
            </a:r>
            <a:r>
              <a:rPr lang="en-US" sz="2200" dirty="0" err="1" smtClean="0"/>
              <a:t>Natl</a:t>
            </a:r>
            <a:r>
              <a:rPr lang="en-US" sz="2200" dirty="0" smtClean="0"/>
              <a:t> </a:t>
            </a:r>
            <a:r>
              <a:rPr lang="en-US" sz="2200" dirty="0" err="1" smtClean="0"/>
              <a:t>Acad</a:t>
            </a:r>
            <a:r>
              <a:rPr lang="en-US" sz="2200" dirty="0" smtClean="0"/>
              <a:t> </a:t>
            </a:r>
            <a:r>
              <a:rPr lang="en-US" sz="2200" dirty="0" err="1" smtClean="0"/>
              <a:t>Sci</a:t>
            </a:r>
            <a:r>
              <a:rPr lang="en-US" sz="2200" dirty="0" smtClean="0"/>
              <a:t> USA. 2013;110(4):1249-54</a:t>
            </a:r>
            <a:r>
              <a:rPr lang="en-US" sz="2200" dirty="0" smtClean="0"/>
              <a:t>.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Gómez-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santos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Treuner-lange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Moraleda-muñoz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et al. Comprehensive set of integrative plasmid vectors for copper-inducible gene expression in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Myxococcus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xanthus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Environ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Microbiol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2012;78(8):2515-21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/>
              <a:t>Cook WJ, </a:t>
            </a:r>
            <a:r>
              <a:rPr lang="en-US" sz="2200" dirty="0" err="1"/>
              <a:t>Kar</a:t>
            </a:r>
            <a:r>
              <a:rPr lang="en-US" sz="2200" dirty="0"/>
              <a:t> SR, Taylor KB, Hall LM. Crystal structure of the </a:t>
            </a:r>
            <a:r>
              <a:rPr lang="en-US" sz="2200" dirty="0" err="1"/>
              <a:t>cyanobacterial</a:t>
            </a:r>
            <a:r>
              <a:rPr lang="en-US" sz="2200" dirty="0"/>
              <a:t> </a:t>
            </a:r>
            <a:r>
              <a:rPr lang="en-US" sz="2200" dirty="0" err="1"/>
              <a:t>metallothionein</a:t>
            </a:r>
            <a:r>
              <a:rPr lang="en-US" sz="2200" dirty="0"/>
              <a:t> repressor </a:t>
            </a:r>
            <a:r>
              <a:rPr lang="en-US" sz="2200" dirty="0" err="1"/>
              <a:t>SmtB</a:t>
            </a:r>
            <a:r>
              <a:rPr lang="en-US" sz="2200" dirty="0"/>
              <a:t>: a model for </a:t>
            </a:r>
            <a:r>
              <a:rPr lang="en-US" sz="2200" dirty="0" err="1"/>
              <a:t>metalloregulatory</a:t>
            </a:r>
            <a:r>
              <a:rPr lang="en-US" sz="2200" dirty="0"/>
              <a:t> proteins. J </a:t>
            </a:r>
            <a:r>
              <a:rPr lang="en-US" sz="2200" dirty="0" err="1"/>
              <a:t>Mol</a:t>
            </a:r>
            <a:r>
              <a:rPr lang="en-US" sz="2200" dirty="0"/>
              <a:t> Biol. 1998;275(2):</a:t>
            </a:r>
            <a:r>
              <a:rPr lang="en-US" sz="2200" dirty="0" smtClean="0"/>
              <a:t>337-46</a:t>
            </a:r>
          </a:p>
          <a:p>
            <a:r>
              <a:rPr lang="en-US" sz="2200" dirty="0"/>
              <a:t>L. </a:t>
            </a:r>
            <a:r>
              <a:rPr lang="en-US" sz="2200" dirty="0" err="1"/>
              <a:t>Botello-Morte</a:t>
            </a:r>
            <a:r>
              <a:rPr lang="en-US" sz="2200" dirty="0"/>
              <a:t> et al., “Functional Genomics of </a:t>
            </a:r>
            <a:r>
              <a:rPr lang="en-US" sz="2200" dirty="0" err="1"/>
              <a:t>Metalloregulators</a:t>
            </a:r>
            <a:r>
              <a:rPr lang="en-US" sz="2200" dirty="0"/>
              <a:t> in Cyanobacteria”, </a:t>
            </a:r>
            <a:r>
              <a:rPr lang="en-US" sz="2200" i="1" dirty="0"/>
              <a:t>Advances in Botanical Research, </a:t>
            </a:r>
            <a:r>
              <a:rPr lang="en-US" sz="2200" dirty="0"/>
              <a:t>65 (2013): </a:t>
            </a:r>
            <a:r>
              <a:rPr lang="en-US" sz="2200" dirty="0" smtClean="0"/>
              <a:t>107-56</a:t>
            </a:r>
          </a:p>
          <a:p>
            <a:r>
              <a:rPr lang="en-US" sz="2200" dirty="0"/>
              <a:t>Rocky Mountain Laboratories, NIAID, </a:t>
            </a:r>
            <a:r>
              <a:rPr lang="en-US" sz="2200" dirty="0" smtClean="0"/>
              <a:t>NIH</a:t>
            </a:r>
          </a:p>
          <a:p>
            <a:r>
              <a:rPr lang="en-US" sz="2200" dirty="0" smtClean="0"/>
              <a:t>Wikimedia Commons:</a:t>
            </a:r>
          </a:p>
          <a:p>
            <a:pPr lvl="1"/>
            <a:r>
              <a:rPr lang="en-US" sz="1800" dirty="0"/>
              <a:t>en.wikipedia.org/wiki/File:IPTG2.svg</a:t>
            </a:r>
          </a:p>
          <a:p>
            <a:pPr lvl="1"/>
            <a:r>
              <a:rPr lang="en-US" sz="1800" dirty="0" smtClean="0"/>
              <a:t>en.wikipedia.org/wiki/</a:t>
            </a:r>
            <a:r>
              <a:rPr lang="en-US" sz="1800" dirty="0" err="1" smtClean="0"/>
              <a:t>File:Lac_Operon.svg</a:t>
            </a:r>
            <a:endParaRPr lang="en-US" sz="1800" dirty="0" smtClean="0"/>
          </a:p>
          <a:p>
            <a:pPr lvl="1"/>
            <a:r>
              <a:rPr lang="en-US" sz="1800" dirty="0"/>
              <a:t>en.wikipedia.org/wiki/</a:t>
            </a:r>
            <a:r>
              <a:rPr lang="en-US" sz="1800" dirty="0" err="1"/>
              <a:t>File:Biolumplate.jpg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18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626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1507501"/>
            <a:ext cx="8991600" cy="5392673"/>
            <a:chOff x="3200400" y="1507501"/>
            <a:chExt cx="8991600" cy="53926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6729" y="1507501"/>
              <a:ext cx="8975271" cy="47681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00400" y="6253843"/>
              <a:ext cx="899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Cox PA, </a:t>
              </a:r>
              <a:r>
                <a:rPr lang="en-US" dirty="0" err="1" smtClean="0"/>
                <a:t>Banack</a:t>
              </a:r>
              <a:r>
                <a:rPr lang="en-US" dirty="0" smtClean="0"/>
                <a:t> SA, </a:t>
              </a:r>
              <a:r>
                <a:rPr lang="en-US" dirty="0" err="1" smtClean="0"/>
                <a:t>Murch</a:t>
              </a:r>
              <a:r>
                <a:rPr lang="en-US" dirty="0" smtClean="0"/>
                <a:t> SJ, et al. Diverse taxa of cyanobacteria produce beta-N-</a:t>
              </a:r>
              <a:r>
                <a:rPr lang="en-US" dirty="0" err="1" smtClean="0"/>
                <a:t>methylamino</a:t>
              </a:r>
              <a:r>
                <a:rPr lang="en-US" dirty="0" smtClean="0"/>
                <a:t>-L-alanine, a neurotoxic amino acid. </a:t>
              </a:r>
              <a:r>
                <a:rPr lang="en-US" dirty="0" err="1" smtClean="0"/>
                <a:t>Proc</a:t>
              </a:r>
              <a:r>
                <a:rPr lang="en-US" dirty="0" smtClean="0"/>
                <a:t> </a:t>
              </a:r>
              <a:r>
                <a:rPr lang="en-US" dirty="0" err="1" smtClean="0"/>
                <a:t>Natl</a:t>
              </a:r>
              <a:r>
                <a:rPr lang="en-US" dirty="0" smtClean="0"/>
                <a:t> </a:t>
              </a:r>
              <a:r>
                <a:rPr lang="en-US" dirty="0" err="1" smtClean="0"/>
                <a:t>Acad</a:t>
              </a:r>
              <a:r>
                <a:rPr lang="en-US" dirty="0" smtClean="0"/>
                <a:t> </a:t>
              </a:r>
              <a:r>
                <a:rPr lang="en-US" dirty="0" err="1" smtClean="0"/>
                <a:t>Sci</a:t>
              </a:r>
              <a:r>
                <a:rPr lang="en-US" dirty="0" smtClean="0"/>
                <a:t> USA. 2005;102(14):5074-8.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438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43500" y="669472"/>
            <a:ext cx="6825343" cy="6035346"/>
            <a:chOff x="5143500" y="669472"/>
            <a:chExt cx="6825343" cy="60353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5951" y="669472"/>
              <a:ext cx="6791325" cy="5715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43500" y="6335486"/>
              <a:ext cx="6825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Rocky Mountain Laboratories, NIAID, NIH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675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35289" y="2158320"/>
            <a:ext cx="2358571" cy="2346901"/>
            <a:chOff x="1135289" y="2158320"/>
            <a:chExt cx="2358571" cy="2346901"/>
          </a:xfrm>
        </p:grpSpPr>
        <p:pic>
          <p:nvPicPr>
            <p:cNvPr id="1030" name="Picture 6" descr="http://upload.wikimedia.org/wikipedia/commons/thumb/0/0f/IPTG2.svg/202px-IPTG2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289" y="2158320"/>
              <a:ext cx="1924050" cy="176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569810" y="3920446"/>
              <a:ext cx="19240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IPTG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82747" y="1210583"/>
            <a:ext cx="4876800" cy="4047923"/>
            <a:chOff x="5282747" y="1210583"/>
            <a:chExt cx="4876800" cy="4047923"/>
          </a:xfrm>
        </p:grpSpPr>
        <p:pic>
          <p:nvPicPr>
            <p:cNvPr id="1028" name="Picture 4" descr="File:Lac Operon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747" y="1210583"/>
              <a:ext cx="4876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04920" y="4735286"/>
              <a:ext cx="2032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Lac Operon</a:t>
              </a:r>
              <a:endParaRPr lang="en-U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09757" y="6474835"/>
            <a:ext cx="4882243" cy="38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http://en.wikipedia.org/wiki/File:Lac_Operon.svg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74835"/>
            <a:ext cx="5282747" cy="38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http://en.wikipedia.org/wiki/File:IPTG2.svg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1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359" y="1877785"/>
            <a:ext cx="5388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“Leaky” gene expression</a:t>
            </a:r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02084" y="1551214"/>
            <a:ext cx="6389915" cy="5306786"/>
            <a:chOff x="5802084" y="1551214"/>
            <a:chExt cx="6389915" cy="5306786"/>
          </a:xfrm>
        </p:grpSpPr>
        <p:grpSp>
          <p:nvGrpSpPr>
            <p:cNvPr id="10" name="Group 9"/>
            <p:cNvGrpSpPr/>
            <p:nvPr/>
          </p:nvGrpSpPr>
          <p:grpSpPr>
            <a:xfrm>
              <a:off x="5802084" y="1551214"/>
              <a:ext cx="6389915" cy="5306786"/>
              <a:chOff x="6096000" y="1494745"/>
              <a:chExt cx="6096000" cy="549827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49160" t="31811" r="-117" b="33690"/>
              <a:stretch/>
            </p:blipFill>
            <p:spPr>
              <a:xfrm>
                <a:off x="6096000" y="1494745"/>
                <a:ext cx="5872481" cy="467745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096000" y="6069694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Oliver JW, Machado IM, </a:t>
                </a:r>
                <a:r>
                  <a:rPr lang="en-US" dirty="0" err="1" smtClean="0"/>
                  <a:t>Yoneda</a:t>
                </a:r>
                <a:r>
                  <a:rPr lang="en-US" dirty="0" smtClean="0"/>
                  <a:t> H, </a:t>
                </a:r>
                <a:r>
                  <a:rPr lang="en-US" dirty="0" err="1" smtClean="0"/>
                  <a:t>Atsumi</a:t>
                </a:r>
                <a:r>
                  <a:rPr lang="en-US" dirty="0" smtClean="0"/>
                  <a:t> S. </a:t>
                </a:r>
                <a:r>
                  <a:rPr lang="en-US" dirty="0" err="1" smtClean="0"/>
                  <a:t>Cyanobacterial</a:t>
                </a:r>
                <a:r>
                  <a:rPr lang="en-US" dirty="0" smtClean="0"/>
                  <a:t> conversion of carbon dioxide to 2,3-butanediol. </a:t>
                </a:r>
                <a:r>
                  <a:rPr lang="en-US" dirty="0" err="1" smtClean="0"/>
                  <a:t>Proc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Natl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Acad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Sci</a:t>
                </a:r>
                <a:r>
                  <a:rPr lang="en-US" dirty="0" smtClean="0"/>
                  <a:t> USA. 2013;110(4):1249-54.</a:t>
                </a:r>
                <a:endParaRPr lang="en-US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802084" y="1551214"/>
              <a:ext cx="827316" cy="653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094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359" y="1877785"/>
            <a:ext cx="5388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“Leaky” gene expression</a:t>
            </a:r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02084" y="1551214"/>
            <a:ext cx="6389915" cy="5306786"/>
            <a:chOff x="5802084" y="1551214"/>
            <a:chExt cx="6389915" cy="5306786"/>
          </a:xfrm>
        </p:grpSpPr>
        <p:grpSp>
          <p:nvGrpSpPr>
            <p:cNvPr id="10" name="Group 9"/>
            <p:cNvGrpSpPr/>
            <p:nvPr/>
          </p:nvGrpSpPr>
          <p:grpSpPr>
            <a:xfrm>
              <a:off x="5802084" y="1551214"/>
              <a:ext cx="6389915" cy="5306786"/>
              <a:chOff x="6096000" y="1494745"/>
              <a:chExt cx="6096000" cy="549827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49160" t="31811" r="-117" b="33690"/>
              <a:stretch/>
            </p:blipFill>
            <p:spPr>
              <a:xfrm>
                <a:off x="6096000" y="1494745"/>
                <a:ext cx="5872481" cy="467745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096000" y="6069694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Oliver JW, Machado IM, </a:t>
                </a:r>
                <a:r>
                  <a:rPr lang="en-US" dirty="0" err="1" smtClean="0"/>
                  <a:t>Yoneda</a:t>
                </a:r>
                <a:r>
                  <a:rPr lang="en-US" dirty="0" smtClean="0"/>
                  <a:t> H, </a:t>
                </a:r>
                <a:r>
                  <a:rPr lang="en-US" dirty="0" err="1" smtClean="0"/>
                  <a:t>Atsumi</a:t>
                </a:r>
                <a:r>
                  <a:rPr lang="en-US" dirty="0" smtClean="0"/>
                  <a:t> S. </a:t>
                </a:r>
                <a:r>
                  <a:rPr lang="en-US" dirty="0" err="1" smtClean="0"/>
                  <a:t>Cyanobacterial</a:t>
                </a:r>
                <a:r>
                  <a:rPr lang="en-US" dirty="0" smtClean="0"/>
                  <a:t> conversion of carbon dioxide to 2,3-butanediol. </a:t>
                </a:r>
                <a:r>
                  <a:rPr lang="en-US" dirty="0" err="1" smtClean="0"/>
                  <a:t>Proc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Natl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Acad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Sci</a:t>
                </a:r>
                <a:r>
                  <a:rPr lang="en-US" dirty="0" smtClean="0"/>
                  <a:t> USA. 2013;110(4):1249-54.</a:t>
                </a:r>
                <a:endParaRPr lang="en-US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802084" y="1551214"/>
              <a:ext cx="827316" cy="653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7609114" y="3200400"/>
            <a:ext cx="4348589" cy="60415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5628" y="3404447"/>
            <a:ext cx="418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Near constant 2,3-Butanediol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7" name="Straight Connector 6"/>
          <p:cNvCxnSpPr>
            <a:endCxn id="3" idx="2"/>
          </p:cNvCxnSpPr>
          <p:nvPr/>
        </p:nvCxnSpPr>
        <p:spPr>
          <a:xfrm flipV="1">
            <a:off x="5401909" y="3502479"/>
            <a:ext cx="2207205" cy="17569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66390" y="5493680"/>
            <a:ext cx="4348589" cy="60415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54123" y="5729763"/>
            <a:ext cx="418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3 magnitudes of IPTG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>
            <a:endCxn id="13" idx="2"/>
          </p:cNvCxnSpPr>
          <p:nvPr/>
        </p:nvCxnSpPr>
        <p:spPr>
          <a:xfrm flipV="1">
            <a:off x="5127171" y="5795759"/>
            <a:ext cx="2539219" cy="13405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4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2017260"/>
            <a:ext cx="7518751" cy="4970999"/>
            <a:chOff x="123019" y="1951945"/>
            <a:chExt cx="7518751" cy="4970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019" y="1951945"/>
              <a:ext cx="7388572" cy="41436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8423" y="5941521"/>
              <a:ext cx="7473347" cy="981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Gómez-</a:t>
              </a:r>
              <a:r>
                <a:rPr lang="en-US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santos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N, </a:t>
              </a:r>
              <a:r>
                <a:rPr lang="en-US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Treuner-lange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A, </a:t>
              </a:r>
              <a:r>
                <a:rPr lang="en-US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Moraleda-muñoz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A, et al. Comprehensive set of integrative plasmid vectors for copper-inducible gene expression in </a:t>
              </a:r>
              <a:r>
                <a:rPr lang="en-US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Myxococcus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xanthus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Appl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Environ </a:t>
              </a:r>
              <a:r>
                <a:rPr lang="en-US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Microbiol</a:t>
              </a:r>
              <a:r>
                <a:rPr lang="en-US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2012;78(8):2515-21.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55565" y="2017260"/>
            <a:ext cx="44990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Promoter system to replace Lac operon</a:t>
            </a:r>
          </a:p>
          <a:p>
            <a:endParaRPr lang="en-US" sz="3200" dirty="0"/>
          </a:p>
          <a:p>
            <a:r>
              <a:rPr lang="en-US" sz="3200" dirty="0" smtClean="0"/>
              <a:t>Metals ions instead of sugars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959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729" y="2269671"/>
            <a:ext cx="7557271" cy="3951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4157" y="1690688"/>
            <a:ext cx="46209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SmtB</a:t>
            </a:r>
            <a:r>
              <a:rPr lang="en-US" sz="2800" dirty="0" smtClean="0"/>
              <a:t> / </a:t>
            </a:r>
            <a:r>
              <a:rPr lang="en-US" sz="2800" dirty="0" err="1" smtClean="0"/>
              <a:t>ArsR</a:t>
            </a:r>
            <a:r>
              <a:rPr lang="en-US" sz="2800" dirty="0"/>
              <a:t> </a:t>
            </a:r>
            <a:r>
              <a:rPr lang="en-US" sz="2800" dirty="0" smtClean="0"/>
              <a:t>Protein Family</a:t>
            </a:r>
          </a:p>
          <a:p>
            <a:endParaRPr lang="en-US" sz="2800" dirty="0"/>
          </a:p>
          <a:p>
            <a:r>
              <a:rPr lang="en-US" sz="2800" dirty="0" smtClean="0"/>
              <a:t>Native to cyanobacteria</a:t>
            </a:r>
          </a:p>
          <a:p>
            <a:endParaRPr lang="en-US" sz="2800" dirty="0"/>
          </a:p>
          <a:p>
            <a:r>
              <a:rPr lang="en-US" sz="2800" dirty="0" smtClean="0"/>
              <a:t>Repressors</a:t>
            </a:r>
          </a:p>
          <a:p>
            <a:endParaRPr lang="en-US" sz="2800" dirty="0"/>
          </a:p>
          <a:p>
            <a:r>
              <a:rPr lang="en-US" sz="2800" dirty="0" smtClean="0"/>
              <a:t>Release on binding to metal ions. Transcription begins.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1153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Botello-Morte</a:t>
            </a:r>
            <a:r>
              <a:rPr lang="en-US" dirty="0" smtClean="0"/>
              <a:t> et al., “Functional Genomics of </a:t>
            </a:r>
            <a:r>
              <a:rPr lang="en-US" dirty="0" err="1" smtClean="0"/>
              <a:t>Metalloregulators</a:t>
            </a:r>
            <a:r>
              <a:rPr lang="en-US" dirty="0" smtClean="0"/>
              <a:t> in Cyanobacteria”, </a:t>
            </a:r>
            <a:r>
              <a:rPr lang="en-US" i="1" dirty="0" smtClean="0"/>
              <a:t>Advances in Botanical Research, </a:t>
            </a:r>
            <a:r>
              <a:rPr lang="en-US" dirty="0" smtClean="0"/>
              <a:t>65 (2013): 107-56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6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631" r="63174" b="14172"/>
          <a:stretch/>
        </p:blipFill>
        <p:spPr>
          <a:xfrm rot="16200000">
            <a:off x="2180205" y="2702380"/>
            <a:ext cx="1665514" cy="56326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6624" y="6204180"/>
            <a:ext cx="1139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Cook WJ, </a:t>
            </a:r>
            <a:r>
              <a:rPr lang="en-US" dirty="0" err="1" smtClean="0"/>
              <a:t>Kar</a:t>
            </a:r>
            <a:r>
              <a:rPr lang="en-US" dirty="0" smtClean="0"/>
              <a:t> SR, Taylor KB, Hall LM. Crystal structure of the </a:t>
            </a:r>
            <a:r>
              <a:rPr lang="en-US" dirty="0" err="1" smtClean="0"/>
              <a:t>cyanobacterial</a:t>
            </a:r>
            <a:r>
              <a:rPr lang="en-US" dirty="0" smtClean="0"/>
              <a:t> </a:t>
            </a:r>
            <a:r>
              <a:rPr lang="en-US" dirty="0" err="1" smtClean="0"/>
              <a:t>metallothionein</a:t>
            </a:r>
            <a:r>
              <a:rPr lang="en-US" dirty="0" smtClean="0"/>
              <a:t> repressor </a:t>
            </a:r>
            <a:r>
              <a:rPr lang="en-US" dirty="0" err="1" smtClean="0"/>
              <a:t>SmtB</a:t>
            </a:r>
            <a:r>
              <a:rPr lang="en-US" dirty="0" smtClean="0"/>
              <a:t>: a model for </a:t>
            </a:r>
            <a:r>
              <a:rPr lang="en-US" dirty="0" err="1" smtClean="0"/>
              <a:t>metalloregulatory</a:t>
            </a:r>
            <a:r>
              <a:rPr lang="en-US" dirty="0" smtClean="0"/>
              <a:t> proteins. J </a:t>
            </a:r>
            <a:r>
              <a:rPr lang="en-US" dirty="0" err="1" smtClean="0"/>
              <a:t>Mol</a:t>
            </a:r>
            <a:r>
              <a:rPr lang="en-US" dirty="0" smtClean="0"/>
              <a:t> Biol. 1998;275(2):337-46.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202" t="14659" r="16241" b="12440"/>
          <a:stretch/>
        </p:blipFill>
        <p:spPr>
          <a:xfrm rot="15502297">
            <a:off x="6898821" y="1555298"/>
            <a:ext cx="2416629" cy="478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631" t="3390" r="66452" b="14172"/>
          <a:stretch/>
        </p:blipFill>
        <p:spPr>
          <a:xfrm rot="16200000">
            <a:off x="7695689" y="2901553"/>
            <a:ext cx="1448821" cy="5410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234801" y="1612281"/>
            <a:ext cx="669472" cy="6694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387201" y="1764681"/>
            <a:ext cx="669472" cy="6694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14815E-6 L -2.08333E-7 -8.14815E-6 C -0.00313 0.00393 -0.00612 0.00833 -0.00938 0.0118 C -0.01068 0.01296 -0.01224 0.01319 -0.01341 0.01411 C -0.01797 0.01782 -0.02292 0.02083 -0.02682 0.02615 C -0.03047 0.03078 -0.0336 0.0368 -0.0375 0.04027 C -0.0444 0.04652 -0.04336 0.04513 -0.05091 0.05462 C -0.05117 0.05486 -0.06641 0.07476 -0.06836 0.07847 C -0.07344 0.08726 -0.07057 0.08449 -0.07643 0.08796 C -0.07904 0.0912 -0.08203 0.09351 -0.08438 0.09745 C -0.09453 0.11365 -0.08516 0.10671 -0.09375 0.1118 C -0.10208 0.13124 -0.09323 0.11203 -0.10313 0.12847 C -0.11016 0.13981 -0.11328 0.14814 -0.12057 0.15694 C -0.13477 0.17384 -0.11667 0.14814 -0.13125 0.16874 C -0.13399 0.17268 -0.13672 0.17661 -0.13932 0.18078 C -0.14076 0.18286 -0.1418 0.18587 -0.14336 0.18796 C -0.14544 0.19074 -0.14792 0.19236 -0.15 0.1949 C -0.15742 0.2037 -0.15755 0.20763 -0.16745 0.21643 C -0.16927 0.21805 -0.1711 0.21921 -0.17279 0.22129 C -0.17695 0.22569 -0.1806 0.23171 -0.1849 0.23541 C -0.18672 0.23703 -0.18854 0.23842 -0.19024 0.24027 C -0.19167 0.24166 -0.19284 0.24374 -0.19427 0.2449 C -0.19557 0.24606 -0.19701 0.24606 -0.19831 0.24745 C -0.20104 0.25023 -0.20365 0.2537 -0.20625 0.25694 C -0.20768 0.25856 -0.20925 0.25972 -0.21029 0.26157 C -0.2112 0.26319 -0.21198 0.26504 -0.21302 0.26643 C -0.2168 0.27175 -0.22005 0.27407 -0.225 0.27592 C -0.22735 0.27661 -0.22943 0.278 -0.23177 0.27824 C -0.24375 0.27962 -0.25586 0.28078 -0.26784 0.28078 L -0.26784 0.27824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1.48148E-6 C -0.00391 0.0037 -0.00768 0.00787 -0.01172 0.01111 C -0.01328 0.01227 -0.01524 0.0125 -0.01667 0.01342 C -0.0224 0.0169 -0.02852 0.01967 -0.03333 0.02477 C -0.03789 0.02917 -0.04167 0.03495 -0.04662 0.03819 C -0.05508 0.04421 -0.05378 0.04282 -0.06315 0.05208 C -0.06354 0.05231 -0.08242 0.07129 -0.08477 0.07477 C -0.09115 0.0831 -0.0875 0.08055 -0.09479 0.08379 C -0.09805 0.0868 -0.10169 0.08912 -0.10469 0.09282 C -0.11719 0.10833 -0.1056 0.10162 -0.11628 0.10648 C -0.12656 0.125 -0.11563 0.10671 -0.12787 0.12245 C -0.13659 0.13333 -0.1405 0.1412 -0.14948 0.14954 C -0.16719 0.16574 -0.14466 0.1412 -0.16276 0.16088 C -0.16615 0.16458 -0.16953 0.16829 -0.17279 0.17222 C -0.17461 0.1743 -0.17578 0.17708 -0.17774 0.17917 C -0.18034 0.18171 -0.18347 0.18333 -0.18607 0.18588 C -0.19518 0.19421 -0.19531 0.19792 -0.20768 0.20625 C -0.2099 0.20787 -0.21211 0.20903 -0.21432 0.21088 C -0.2194 0.21504 -0.22396 0.22083 -0.2293 0.22454 C -0.23151 0.22592 -0.23386 0.22731 -0.23594 0.22917 C -0.23763 0.23032 -0.23906 0.23241 -0.24089 0.23356 C -0.24245 0.23449 -0.24427 0.23449 -0.24597 0.23588 C -0.24935 0.23866 -0.25248 0.2419 -0.25573 0.24491 C -0.25755 0.24653 -0.25951 0.24768 -0.26081 0.2493 C -0.26185 0.25092 -0.26289 0.25278 -0.26419 0.25393 C -0.26888 0.25903 -0.27292 0.26134 -0.27904 0.26296 C -0.2819 0.26366 -0.28451 0.26504 -0.28737 0.26528 C -0.30222 0.26667 -0.31719 0.26782 -0.33203 0.26782 L -0.33203 0.26528 " pathEditMode="relative" rAng="0" ptsTypes="AAA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703</Words>
  <Application>Microsoft Office PowerPoint</Application>
  <PresentationFormat>Widescreen</PresentationFormat>
  <Paragraphs>94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Integrative Plasmid Vectors for Zinc-Inducible Gene Expression in Cyanobacteria</vt:lpstr>
      <vt:lpstr>The Problem</vt:lpstr>
      <vt:lpstr>The Problem</vt:lpstr>
      <vt:lpstr>The Problem</vt:lpstr>
      <vt:lpstr>The Problem</vt:lpstr>
      <vt:lpstr>The Problem</vt:lpstr>
      <vt:lpstr>The Experiment</vt:lpstr>
      <vt:lpstr>The Experiment</vt:lpstr>
      <vt:lpstr>The Experiment</vt:lpstr>
      <vt:lpstr>The Experiment</vt:lpstr>
      <vt:lpstr>The Experiment</vt:lpstr>
      <vt:lpstr>The Experiment</vt:lpstr>
      <vt:lpstr>The Experiment</vt:lpstr>
      <vt:lpstr>Follow Up</vt:lpstr>
      <vt:lpstr>Follow Up</vt:lpstr>
      <vt:lpstr>Questions?</vt:lpstr>
      <vt:lpstr>Image 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Integrative Plasmid Vectors for Zinc-Inducible Gene Expression in Cyanobacteria</dc:title>
  <dc:creator>Keith Herbert</dc:creator>
  <cp:lastModifiedBy>Keith Herbert</cp:lastModifiedBy>
  <cp:revision>26</cp:revision>
  <dcterms:created xsi:type="dcterms:W3CDTF">2013-12-05T10:02:43Z</dcterms:created>
  <dcterms:modified xsi:type="dcterms:W3CDTF">2013-12-05T12:53:16Z</dcterms:modified>
</cp:coreProperties>
</file>